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3"/>
  </p:handoutMasterIdLst>
  <p:sldIdLst>
    <p:sldId id="259" r:id="rId2"/>
  </p:sldIdLst>
  <p:sldSz cx="43891200" cy="32918400"/>
  <p:notesSz cx="6953250" cy="923925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mbria Math" panose="02040503050406030204" pitchFamily="18" charset="0"/>
      <p:regular r:id="rId8"/>
    </p:embeddedFont>
    <p:embeddedFont>
      <p:font typeface="Nunito" pitchFamily="2" charset="0"/>
      <p:regular r:id="rId9"/>
      <p:bold r:id="rId10"/>
      <p:italic r:id="rId11"/>
      <p:boldItalic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</p:embeddedFontLst>
  <p:custDataLst>
    <p:tags r:id="rId17"/>
  </p:custDataLst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300" b="1" kern="1200">
        <a:solidFill>
          <a:srgbClr val="FF9900"/>
        </a:solidFill>
        <a:latin typeface="Arial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4300" b="1" kern="1200">
        <a:solidFill>
          <a:srgbClr val="FF9900"/>
        </a:solidFill>
        <a:latin typeface="Arial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4300" b="1" kern="1200">
        <a:solidFill>
          <a:srgbClr val="FF9900"/>
        </a:solidFill>
        <a:latin typeface="Arial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4300" b="1" kern="1200">
        <a:solidFill>
          <a:srgbClr val="FF9900"/>
        </a:solidFill>
        <a:latin typeface="Arial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4300" b="1" kern="1200">
        <a:solidFill>
          <a:srgbClr val="FF9900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4300" b="1" kern="1200">
        <a:solidFill>
          <a:srgbClr val="FF9900"/>
        </a:solidFill>
        <a:latin typeface="Arial"/>
        <a:ea typeface="+mn-ea"/>
        <a:cs typeface="+mn-cs"/>
      </a:defRPr>
    </a:lvl6pPr>
    <a:lvl7pPr marL="2743200" algn="l" defTabSz="914400" rtl="0" eaLnBrk="1" latinLnBrk="0" hangingPunct="1">
      <a:defRPr sz="4300" b="1" kern="1200">
        <a:solidFill>
          <a:srgbClr val="FF9900"/>
        </a:solidFill>
        <a:latin typeface="Arial"/>
        <a:ea typeface="+mn-ea"/>
        <a:cs typeface="+mn-cs"/>
      </a:defRPr>
    </a:lvl7pPr>
    <a:lvl8pPr marL="3200400" algn="l" defTabSz="914400" rtl="0" eaLnBrk="1" latinLnBrk="0" hangingPunct="1">
      <a:defRPr sz="4300" b="1" kern="1200">
        <a:solidFill>
          <a:srgbClr val="FF9900"/>
        </a:solidFill>
        <a:latin typeface="Arial"/>
        <a:ea typeface="+mn-ea"/>
        <a:cs typeface="+mn-cs"/>
      </a:defRPr>
    </a:lvl8pPr>
    <a:lvl9pPr marL="3657600" algn="l" defTabSz="914400" rtl="0" eaLnBrk="1" latinLnBrk="0" hangingPunct="1">
      <a:defRPr sz="4300" b="1" kern="1200">
        <a:solidFill>
          <a:srgbClr val="FF9900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 Delre" initials="JD" lastIdx="0" clrIdx="0">
    <p:extLst>
      <p:ext uri="{19B8F6BF-5375-455C-9EA6-DF929625EA0E}">
        <p15:presenceInfo xmlns:p15="http://schemas.microsoft.com/office/powerpoint/2012/main" userId="Justin Delr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C2F"/>
    <a:srgbClr val="C8C8C8"/>
    <a:srgbClr val="E64B3C"/>
    <a:srgbClr val="2D3C50"/>
    <a:srgbClr val="FF9900"/>
    <a:srgbClr val="990000"/>
    <a:srgbClr val="000050"/>
    <a:srgbClr val="00126A"/>
    <a:srgbClr val="0033CC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3658" autoAdjust="0"/>
    <p:restoredTop sz="94575" autoAdjust="0"/>
  </p:normalViewPr>
  <p:slideViewPr>
    <p:cSldViewPr>
      <p:cViewPr>
        <p:scale>
          <a:sx n="25" d="100"/>
          <a:sy n="25" d="100"/>
        </p:scale>
        <p:origin x="207" y="-2718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commentAuthors" Target="commentAuthors.xml"/><Relationship Id="rId3" Type="http://schemas.openxmlformats.org/officeDocument/2006/relationships/handoutMaster" Target="handoutMasters/handoutMaster1.xml"/><Relationship Id="rId21" Type="http://schemas.openxmlformats.org/officeDocument/2006/relationships/theme" Target="theme/theme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30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910" tIns="46455" rIns="92910" bIns="46455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l" defTabSz="928688">
              <a:defRPr sz="1200" b="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38588" y="0"/>
            <a:ext cx="30130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910" tIns="46455" rIns="92910" bIns="46455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928688">
              <a:defRPr sz="1200" b="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75700"/>
            <a:ext cx="30130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910" tIns="46455" rIns="92910" bIns="46455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l" defTabSz="928688">
              <a:defRPr sz="1200" b="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38588" y="8775700"/>
            <a:ext cx="30130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910" tIns="46455" rIns="92910" bIns="46455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928688">
              <a:defRPr sz="1200" b="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54F1B5D8-D97D-47DE-99FD-BED51FB7C9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8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7" y="10226675"/>
            <a:ext cx="37306250" cy="7054850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3" y="18653125"/>
            <a:ext cx="30724475" cy="8413750"/>
          </a:xfr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5EDBB11-81A3-4CFA-BA97-1ABE9A8F32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81677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5ECC0F7-0140-4FFA-BB4D-270D63D3C3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775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441" y="1317625"/>
            <a:ext cx="9875837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3925" y="1317625"/>
            <a:ext cx="29475112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BC1B9D64-3336-481D-94A5-F579BB4A8A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142092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2193927" y="1317625"/>
            <a:ext cx="39503350" cy="5486400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193927" y="7680326"/>
            <a:ext cx="19675475" cy="10787063"/>
          </a:xfrm>
        </p:spPr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2021802" y="7680326"/>
            <a:ext cx="19675475" cy="10787063"/>
          </a:xfrm>
        </p:spPr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2193927" y="18619788"/>
            <a:ext cx="19675475" cy="10787062"/>
          </a:xfrm>
        </p:spPr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021802" y="18619788"/>
            <a:ext cx="19675475" cy="10787062"/>
          </a:xfrm>
        </p:spPr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2D98BD33-354E-4B11-91E6-7090546888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9802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5940B6B-3169-44D4-847B-7863905C32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2901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442"/>
            <a:ext cx="37307838" cy="6537325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538"/>
            <a:ext cx="37307838" cy="7200900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03A4FA6-7C07-49C1-973B-224AB06B99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11738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3927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2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B302B25C-7078-4EDD-9EEA-F171F39DFD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20333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9178"/>
            <a:ext cx="19392900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400"/>
            <a:ext cx="19392900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38" y="7369178"/>
            <a:ext cx="19400838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38" y="10439400"/>
            <a:ext cx="19400838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32F454DA-B8E5-407C-A8B0-B2982CBF71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8905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865CC813-0CE0-4F7E-9B7F-FCCCD6CE88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3568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5D3508A-868C-432E-A93E-3C5AF7B204C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37732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1275"/>
            <a:ext cx="14439900" cy="5576888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1311275"/>
            <a:ext cx="24536400" cy="28093988"/>
          </a:xfrm>
        </p:spPr>
        <p:txBody>
          <a:bodyPr/>
          <a:lstStyle>
            <a:defPPr>
              <a:defRPr kern="1200" smtId="4294967295"/>
            </a:defPPr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163"/>
            <a:ext cx="14439900" cy="22517100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DEB5CAF5-4FB5-4E33-861E-BCE1A11039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069183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5" y="23042567"/>
            <a:ext cx="26335038" cy="2720975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5" y="2941638"/>
            <a:ext cx="26335038" cy="19750088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5" y="25763542"/>
            <a:ext cx="26335038" cy="386238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E1738493-E10F-4F1A-B075-F4B94CA419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7478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DDA9A9"/>
            </a:gs>
            <a:gs pos="50000">
              <a:srgbClr val="990000"/>
            </a:gs>
            <a:gs pos="100000">
              <a:srgbClr val="DDA9A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3925" y="1317625"/>
            <a:ext cx="3950335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6203" tIns="188102" rIns="376203" bIns="188102" anchor="ctr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3925" y="7680325"/>
            <a:ext cx="39503350" cy="2172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6203" tIns="188102" rIns="376203" bIns="188102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39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6203" tIns="188102" rIns="376203" bIns="188102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l" defTabSz="3762375">
              <a:defRPr sz="5700" b="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525" y="29978350"/>
            <a:ext cx="139001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6203" tIns="188102" rIns="376203" bIns="188102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3762375">
              <a:defRPr sz="5700" b="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7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6203" tIns="188102" rIns="376203" bIns="188102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3762375">
              <a:defRPr sz="5700" b="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B42DBB13-E718-4C9A-AC99-89A36AFA8F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New picture"/>
          <p:cNvPicPr/>
          <p:nvPr/>
        </p:nvPicPr>
        <p:blipFill>
          <a:blip r:embed="rId14"/>
          <a:stretch>
            <a:fillRect/>
          </a:stretch>
        </p:blipFill>
        <p:spPr>
          <a:xfrm rot="16200000">
            <a:off x="-11506200" y="16459200"/>
            <a:ext cx="14274800" cy="4368800"/>
          </a:xfrm>
          <a:prstGeom prst="rect">
            <a:avLst/>
          </a:prstGeom>
        </p:spPr>
      </p:pic>
      <p:pic>
        <p:nvPicPr>
          <p:cNvPr id="1032" name="New picture"/>
          <p:cNvPicPr/>
          <p:nvPr/>
        </p:nvPicPr>
        <p:blipFill>
          <a:blip r:embed="rId14"/>
          <a:stretch>
            <a:fillRect/>
          </a:stretch>
        </p:blipFill>
        <p:spPr>
          <a:xfrm rot="5400000">
            <a:off x="41122600" y="16459200"/>
            <a:ext cx="14274800" cy="4368800"/>
          </a:xfrm>
          <a:prstGeom prst="rect">
            <a:avLst/>
          </a:prstGeom>
        </p:spPr>
      </p:pic>
      <p:pic>
        <p:nvPicPr>
          <p:cNvPr id="1033" name="New picture"/>
          <p:cNvPicPr/>
          <p:nvPr/>
        </p:nvPicPr>
        <p:blipFill>
          <a:blip r:embed="rId15"/>
          <a:stretch>
            <a:fillRect/>
          </a:stretch>
        </p:blipFill>
        <p:spPr>
          <a:xfrm>
            <a:off x="6959600" y="33426400"/>
            <a:ext cx="29972000" cy="1549400"/>
          </a:xfrm>
          <a:prstGeom prst="rect">
            <a:avLst/>
          </a:prstGeom>
        </p:spPr>
      </p:pic>
      <p:sp>
        <p:nvSpPr>
          <p:cNvPr id="1034" name="New shape"/>
          <p:cNvSpPr/>
          <p:nvPr/>
        </p:nvSpPr>
        <p:spPr>
          <a:xfrm>
            <a:off x="6959600" y="33997900"/>
            <a:ext cx="219456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880">
                <a:solidFill>
                  <a:srgbClr val="808080"/>
                </a:solidFill>
              </a:rPr>
              <a:t>Template ID: perceptualpewter  Size: 48x36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txStyles>
    <p:titleStyle>
      <a:defPPr>
        <a:defRPr kern="1200" smtId="4294967295"/>
      </a:defPPr>
      <a:lvl1pPr algn="ctr" defTabSz="3762375" rtl="0" eaLnBrk="0" fontAlgn="base" hangingPunct="0">
        <a:spcBef>
          <a:spcPct val="0"/>
        </a:spcBef>
        <a:spcAft>
          <a:spcPct val="0"/>
        </a:spcAft>
        <a:defRPr sz="18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3762375" rtl="0" eaLnBrk="0" fontAlgn="base" hangingPunct="0">
        <a:spcBef>
          <a:spcPct val="0"/>
        </a:spcBef>
        <a:spcAft>
          <a:spcPct val="0"/>
        </a:spcAft>
        <a:defRPr sz="18200">
          <a:solidFill>
            <a:schemeClr val="tx2"/>
          </a:solidFill>
          <a:latin typeface="Arial" pitchFamily="34" charset="0"/>
        </a:defRPr>
      </a:lvl2pPr>
      <a:lvl3pPr algn="ctr" defTabSz="3762375" rtl="0" eaLnBrk="0" fontAlgn="base" hangingPunct="0">
        <a:spcBef>
          <a:spcPct val="0"/>
        </a:spcBef>
        <a:spcAft>
          <a:spcPct val="0"/>
        </a:spcAft>
        <a:defRPr sz="18200">
          <a:solidFill>
            <a:schemeClr val="tx2"/>
          </a:solidFill>
          <a:latin typeface="Arial" pitchFamily="34" charset="0"/>
        </a:defRPr>
      </a:lvl3pPr>
      <a:lvl4pPr algn="ctr" defTabSz="3762375" rtl="0" eaLnBrk="0" fontAlgn="base" hangingPunct="0">
        <a:spcBef>
          <a:spcPct val="0"/>
        </a:spcBef>
        <a:spcAft>
          <a:spcPct val="0"/>
        </a:spcAft>
        <a:defRPr sz="18200">
          <a:solidFill>
            <a:schemeClr val="tx2"/>
          </a:solidFill>
          <a:latin typeface="Arial" pitchFamily="34" charset="0"/>
        </a:defRPr>
      </a:lvl4pPr>
      <a:lvl5pPr algn="ctr" defTabSz="3762375" rtl="0" eaLnBrk="0" fontAlgn="base" hangingPunct="0">
        <a:spcBef>
          <a:spcPct val="0"/>
        </a:spcBef>
        <a:spcAft>
          <a:spcPct val="0"/>
        </a:spcAft>
        <a:defRPr sz="18200">
          <a:solidFill>
            <a:schemeClr val="tx2"/>
          </a:solidFill>
          <a:latin typeface="Arial" pitchFamily="34" charset="0"/>
        </a:defRPr>
      </a:lvl5pPr>
      <a:lvl6pPr marL="457200" algn="ctr" defTabSz="3762375" rtl="0" fontAlgn="base">
        <a:spcBef>
          <a:spcPct val="0"/>
        </a:spcBef>
        <a:spcAft>
          <a:spcPct val="0"/>
        </a:spcAft>
        <a:defRPr sz="18200">
          <a:solidFill>
            <a:schemeClr val="tx2"/>
          </a:solidFill>
          <a:latin typeface="Arial" pitchFamily="34" charset="0"/>
        </a:defRPr>
      </a:lvl6pPr>
      <a:lvl7pPr marL="914400" algn="ctr" defTabSz="3762375" rtl="0" fontAlgn="base">
        <a:spcBef>
          <a:spcPct val="0"/>
        </a:spcBef>
        <a:spcAft>
          <a:spcPct val="0"/>
        </a:spcAft>
        <a:defRPr sz="18200">
          <a:solidFill>
            <a:schemeClr val="tx2"/>
          </a:solidFill>
          <a:latin typeface="Arial" pitchFamily="34" charset="0"/>
        </a:defRPr>
      </a:lvl7pPr>
      <a:lvl8pPr marL="1371600" algn="ctr" defTabSz="3762375" rtl="0" fontAlgn="base">
        <a:spcBef>
          <a:spcPct val="0"/>
        </a:spcBef>
        <a:spcAft>
          <a:spcPct val="0"/>
        </a:spcAft>
        <a:defRPr sz="18200">
          <a:solidFill>
            <a:schemeClr val="tx2"/>
          </a:solidFill>
          <a:latin typeface="Arial" pitchFamily="34" charset="0"/>
        </a:defRPr>
      </a:lvl8pPr>
      <a:lvl9pPr marL="1828800" algn="ctr" defTabSz="3762375" rtl="0" fontAlgn="base">
        <a:spcBef>
          <a:spcPct val="0"/>
        </a:spcBef>
        <a:spcAft>
          <a:spcPct val="0"/>
        </a:spcAft>
        <a:defRPr sz="18200">
          <a:solidFill>
            <a:schemeClr val="tx2"/>
          </a:solidFill>
          <a:latin typeface="Arial" pitchFamily="34" charset="0"/>
        </a:defRPr>
      </a:lvl9pPr>
    </p:titleStyle>
    <p:bodyStyle>
      <a:defPPr>
        <a:defRPr kern="1200" smtId="4294967295"/>
      </a:defPPr>
      <a:lvl1pPr marL="1409700" indent="-1409700" algn="l" defTabSz="3762375" rtl="0" eaLnBrk="0" fontAlgn="base" hangingPunct="0">
        <a:spcBef>
          <a:spcPct val="20000"/>
        </a:spcBef>
        <a:spcAft>
          <a:spcPct val="0"/>
        </a:spcAft>
        <a:buChar char="•"/>
        <a:defRPr sz="13200">
          <a:solidFill>
            <a:schemeClr val="tx1"/>
          </a:solidFill>
          <a:latin typeface="+mn-lt"/>
          <a:ea typeface="+mn-ea"/>
          <a:cs typeface="+mn-cs"/>
        </a:defRPr>
      </a:lvl1pPr>
      <a:lvl2pPr marL="3057525" indent="-1176338" algn="l" defTabSz="3762375" rtl="0" eaLnBrk="0" fontAlgn="base" hangingPunct="0">
        <a:spcBef>
          <a:spcPct val="20000"/>
        </a:spcBef>
        <a:spcAft>
          <a:spcPct val="0"/>
        </a:spcAft>
        <a:buChar char="–"/>
        <a:defRPr sz="11500">
          <a:solidFill>
            <a:schemeClr val="tx1"/>
          </a:solidFill>
          <a:latin typeface="+mn-lt"/>
        </a:defRPr>
      </a:lvl2pPr>
      <a:lvl3pPr marL="4702175" indent="-939800" algn="l" defTabSz="3762375" rtl="0" eaLnBrk="0" fontAlgn="base" hangingPunct="0">
        <a:spcBef>
          <a:spcPct val="20000"/>
        </a:spcBef>
        <a:spcAft>
          <a:spcPct val="0"/>
        </a:spcAft>
        <a:buChar char="•"/>
        <a:defRPr sz="9900">
          <a:solidFill>
            <a:schemeClr val="tx1"/>
          </a:solidFill>
          <a:latin typeface="+mn-lt"/>
        </a:defRPr>
      </a:lvl3pPr>
      <a:lvl4pPr marL="6583363" indent="-939800" algn="l" defTabSz="3762375" rtl="0" eaLnBrk="0" fontAlgn="base" hangingPunct="0">
        <a:spcBef>
          <a:spcPct val="20000"/>
        </a:spcBef>
        <a:spcAft>
          <a:spcPct val="0"/>
        </a:spcAft>
        <a:buChar char="–"/>
        <a:defRPr sz="8200">
          <a:solidFill>
            <a:schemeClr val="tx1"/>
          </a:solidFill>
          <a:latin typeface="+mn-lt"/>
        </a:defRPr>
      </a:lvl4pPr>
      <a:lvl5pPr marL="8466138" indent="-941388" algn="l" defTabSz="3762375" rtl="0" eaLnBrk="0" fontAlgn="base" hangingPunct="0">
        <a:spcBef>
          <a:spcPct val="20000"/>
        </a:spcBef>
        <a:spcAft>
          <a:spcPct val="0"/>
        </a:spcAft>
        <a:buChar char="»"/>
        <a:defRPr sz="8200">
          <a:solidFill>
            <a:schemeClr val="tx1"/>
          </a:solidFill>
          <a:latin typeface="+mn-lt"/>
        </a:defRPr>
      </a:lvl5pPr>
      <a:lvl6pPr marL="8923338" indent="-941388" algn="l" defTabSz="3762375" rtl="0" fontAlgn="base">
        <a:spcBef>
          <a:spcPct val="20000"/>
        </a:spcBef>
        <a:spcAft>
          <a:spcPct val="0"/>
        </a:spcAft>
        <a:buChar char="»"/>
        <a:defRPr sz="8200">
          <a:solidFill>
            <a:schemeClr val="tx1"/>
          </a:solidFill>
          <a:latin typeface="+mn-lt"/>
        </a:defRPr>
      </a:lvl6pPr>
      <a:lvl7pPr marL="9380538" indent="-941388" algn="l" defTabSz="3762375" rtl="0" fontAlgn="base">
        <a:spcBef>
          <a:spcPct val="20000"/>
        </a:spcBef>
        <a:spcAft>
          <a:spcPct val="0"/>
        </a:spcAft>
        <a:buChar char="»"/>
        <a:defRPr sz="8200">
          <a:solidFill>
            <a:schemeClr val="tx1"/>
          </a:solidFill>
          <a:latin typeface="+mn-lt"/>
        </a:defRPr>
      </a:lvl7pPr>
      <a:lvl8pPr marL="9837738" indent="-941388" algn="l" defTabSz="3762375" rtl="0" fontAlgn="base">
        <a:spcBef>
          <a:spcPct val="20000"/>
        </a:spcBef>
        <a:spcAft>
          <a:spcPct val="0"/>
        </a:spcAft>
        <a:buChar char="»"/>
        <a:defRPr sz="8200">
          <a:solidFill>
            <a:schemeClr val="tx1"/>
          </a:solidFill>
          <a:latin typeface="+mn-lt"/>
        </a:defRPr>
      </a:lvl8pPr>
      <a:lvl9pPr marL="10294938" indent="-941388" algn="l" defTabSz="3762375" rtl="0" fontAlgn="base">
        <a:spcBef>
          <a:spcPct val="20000"/>
        </a:spcBef>
        <a:spcAft>
          <a:spcPct val="0"/>
        </a:spcAft>
        <a:buChar char="»"/>
        <a:defRPr sz="8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3.pn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3.jpe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 sz="quarter"/>
          </p:nvPr>
        </p:nvSpPr>
        <p:spPr>
          <a:xfrm>
            <a:off x="685800" y="533399"/>
            <a:ext cx="42519600" cy="5994347"/>
          </a:xfrm>
          <a:prstGeom prst="roundRect">
            <a:avLst>
              <a:gd name="adj" fmla="val 6990"/>
            </a:avLst>
          </a:prstGeom>
          <a:solidFill>
            <a:srgbClr val="000C2F"/>
          </a:solidFill>
          <a:ln>
            <a:solidFill>
              <a:schemeClr val="tx1"/>
            </a:solidFill>
            <a:miter lim="800000"/>
          </a:ln>
        </p:spPr>
        <p:txBody>
          <a:bodyPr/>
          <a:lstStyle>
            <a:defPPr>
              <a:defRPr kern="1200" smtId="4294967295"/>
            </a:defPPr>
          </a:lstStyle>
          <a:p>
            <a:pPr eaLnBrk="1" hangingPunct="1"/>
            <a:endParaRPr lang="en-US" sz="4000" i="1" dirty="0">
              <a:noFill/>
            </a:endParaRPr>
          </a:p>
        </p:txBody>
      </p:sp>
      <p:sp>
        <p:nvSpPr>
          <p:cNvPr id="2155" name="Rectangle 167"/>
          <p:cNvSpPr>
            <a:spLocks noChangeArrowheads="1"/>
          </p:cNvSpPr>
          <p:nvPr/>
        </p:nvSpPr>
        <p:spPr bwMode="auto">
          <a:xfrm>
            <a:off x="685800" y="7310735"/>
            <a:ext cx="10058400" cy="914400"/>
          </a:xfrm>
          <a:prstGeom prst="roundRect">
            <a:avLst/>
          </a:prstGeom>
          <a:solidFill>
            <a:srgbClr val="E64B3C"/>
          </a:solidFill>
          <a:ln w="9525">
            <a:noFill/>
            <a:miter lim="800000"/>
          </a:ln>
        </p:spPr>
        <p:txBody>
          <a:bodyPr wrap="none" lIns="137160" tIns="68580" rIns="137160" bIns="68580" anchor="ctr"/>
          <a:lstStyle>
            <a:defPPr>
              <a:defRPr kern="1200" smtId="4294967295"/>
            </a:defPPr>
          </a:lstStyle>
          <a:p>
            <a:pPr defTabSz="3762375"/>
            <a:r>
              <a:rPr lang="en-US" sz="3600" dirty="0">
                <a:solidFill>
                  <a:schemeClr val="bg1"/>
                </a:solidFill>
                <a:latin typeface="Nunito" panose="00000500000000000000" pitchFamily="2" charset="0"/>
              </a:rPr>
              <a:t>Introduction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2C25681-95AF-45D0-852E-DC3E00E2FDFE}"/>
              </a:ext>
            </a:extLst>
          </p:cNvPr>
          <p:cNvSpPr txBox="1"/>
          <p:nvPr/>
        </p:nvSpPr>
        <p:spPr>
          <a:xfrm>
            <a:off x="1752600" y="1904999"/>
            <a:ext cx="36576000" cy="13716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lang="en-US"/>
            </a:defPPr>
            <a:lvl1pPr marL="0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78198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56396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34594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12797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390995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269197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147394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025593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761086">
              <a:spcBef>
                <a:spcPct val="20000"/>
              </a:spcBef>
              <a:defRPr/>
            </a:pPr>
            <a:r>
              <a:rPr lang="en-US" sz="8500" dirty="0">
                <a:solidFill>
                  <a:schemeClr val="bg1"/>
                </a:solidFill>
                <a:latin typeface="Nunito" panose="00000500000000000000" pitchFamily="2" charset="0"/>
              </a:rPr>
              <a:t>Clustering Neural Populations by State-space Factor Models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EF872E11-D0DF-4446-BE76-A398B88E9B44}"/>
              </a:ext>
            </a:extLst>
          </p:cNvPr>
          <p:cNvSpPr txBox="1"/>
          <p:nvPr/>
        </p:nvSpPr>
        <p:spPr>
          <a:xfrm>
            <a:off x="1752600" y="3862625"/>
            <a:ext cx="36576000" cy="178510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lang="en-US"/>
            </a:defPPr>
            <a:lvl1pPr marL="0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78198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56396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34594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12797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390995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269197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147394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025593" algn="l" defTabSz="3756396" rtl="0" eaLnBrk="1" latinLnBrk="0" hangingPunct="1">
              <a:defRPr sz="7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6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Ganchao Wei</a:t>
            </a:r>
          </a:p>
          <a:p>
            <a:pPr>
              <a:defRPr/>
            </a:pPr>
            <a:r>
              <a:rPr lang="en-US" sz="5600" b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University of Connecticut, Department of Statistics</a:t>
            </a:r>
          </a:p>
        </p:txBody>
      </p:sp>
      <p:sp>
        <p:nvSpPr>
          <p:cNvPr id="27" name="Rectangle 167">
            <a:extLst>
              <a:ext uri="{FF2B5EF4-FFF2-40B4-BE49-F238E27FC236}">
                <a16:creationId xmlns:a16="http://schemas.microsoft.com/office/drawing/2014/main" id="{9E369C6D-A264-4B89-931F-14FD6655F2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255" y="15716911"/>
            <a:ext cx="10058400" cy="914400"/>
          </a:xfrm>
          <a:prstGeom prst="roundRect">
            <a:avLst/>
          </a:prstGeom>
          <a:solidFill>
            <a:srgbClr val="E64B3C"/>
          </a:solidFill>
          <a:ln w="9525">
            <a:noFill/>
            <a:miter lim="800000"/>
          </a:ln>
        </p:spPr>
        <p:txBody>
          <a:bodyPr wrap="none" lIns="137160" tIns="68580" rIns="137160" bIns="68580" anchor="ctr"/>
          <a:lstStyle>
            <a:defPPr>
              <a:defRPr kern="1200" smtId="4294967295"/>
            </a:defPPr>
          </a:lstStyle>
          <a:p>
            <a:pPr defTabSz="3762375"/>
            <a:r>
              <a:rPr lang="en-US" sz="3600" dirty="0">
                <a:solidFill>
                  <a:schemeClr val="bg1"/>
                </a:solidFill>
                <a:latin typeface="Nunito" panose="00000500000000000000" pitchFamily="2" charset="0"/>
              </a:rPr>
              <a:t>Models for Neural Population: SSFM</a:t>
            </a:r>
          </a:p>
        </p:txBody>
      </p:sp>
      <p:sp>
        <p:nvSpPr>
          <p:cNvPr id="21" name="Rectangle 167">
            <a:extLst>
              <a:ext uri="{FF2B5EF4-FFF2-40B4-BE49-F238E27FC236}">
                <a16:creationId xmlns:a16="http://schemas.microsoft.com/office/drawing/2014/main" id="{101B52F1-D8CA-4741-B86D-98C03F645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26598" y="7310735"/>
            <a:ext cx="10058400" cy="914400"/>
          </a:xfrm>
          <a:prstGeom prst="roundRect">
            <a:avLst/>
          </a:prstGeom>
          <a:solidFill>
            <a:srgbClr val="E64B3C"/>
          </a:solidFill>
          <a:ln w="9525">
            <a:noFill/>
            <a:miter lim="800000"/>
          </a:ln>
        </p:spPr>
        <p:txBody>
          <a:bodyPr wrap="none" lIns="137160" tIns="68580" rIns="137160" bIns="68580" anchor="ctr"/>
          <a:lstStyle>
            <a:defPPr>
              <a:defRPr kern="1200" smtId="4294967295"/>
            </a:defPPr>
          </a:lstStyle>
          <a:p>
            <a:pPr defTabSz="3762375"/>
            <a:r>
              <a:rPr lang="en-US" sz="3600" dirty="0">
                <a:solidFill>
                  <a:schemeClr val="bg1"/>
                </a:solidFill>
                <a:latin typeface="Nunito" panose="00000500000000000000" pitchFamily="2" charset="0"/>
              </a:rPr>
              <a:t>Simulations</a:t>
            </a:r>
          </a:p>
        </p:txBody>
      </p:sp>
      <p:sp>
        <p:nvSpPr>
          <p:cNvPr id="32" name="Rectangle 167">
            <a:extLst>
              <a:ext uri="{FF2B5EF4-FFF2-40B4-BE49-F238E27FC236}">
                <a16:creationId xmlns:a16="http://schemas.microsoft.com/office/drawing/2014/main" id="{8A36DE9E-ADA7-4B49-A36B-D777D03B40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7000" y="24825414"/>
            <a:ext cx="10058400" cy="914400"/>
          </a:xfrm>
          <a:prstGeom prst="roundRect">
            <a:avLst/>
          </a:prstGeom>
          <a:solidFill>
            <a:srgbClr val="E64B3C"/>
          </a:solidFill>
          <a:ln w="9525">
            <a:noFill/>
            <a:miter lim="800000"/>
          </a:ln>
        </p:spPr>
        <p:txBody>
          <a:bodyPr wrap="none" lIns="137160" tIns="68580" rIns="137160" bIns="68580" anchor="ctr"/>
          <a:lstStyle>
            <a:defPPr>
              <a:defRPr kern="1200" smtId="4294967295"/>
            </a:defPPr>
          </a:lstStyle>
          <a:p>
            <a:pPr defTabSz="3762375"/>
            <a:r>
              <a:rPr lang="en-US" sz="3600" dirty="0">
                <a:solidFill>
                  <a:schemeClr val="bg1"/>
                </a:solidFill>
                <a:latin typeface="Nunito" panose="00000500000000000000" pitchFamily="2" charset="0"/>
              </a:rPr>
              <a:t>Acknowledgements</a:t>
            </a:r>
          </a:p>
        </p:txBody>
      </p:sp>
      <p:sp>
        <p:nvSpPr>
          <p:cNvPr id="33" name="TextBox 19">
            <a:extLst>
              <a:ext uri="{FF2B5EF4-FFF2-40B4-BE49-F238E27FC236}">
                <a16:creationId xmlns:a16="http://schemas.microsoft.com/office/drawing/2014/main" id="{AD61A419-7763-464E-BEFD-5783756FD7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47000" y="25984357"/>
            <a:ext cx="10058400" cy="1200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l"/>
            <a:r>
              <a:rPr lang="en-US" sz="2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 thank my advisors 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Dr. Ian H. Stevenson </a:t>
            </a:r>
            <a:r>
              <a:rPr lang="en-US" sz="2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Dr. </a:t>
            </a:r>
            <a:r>
              <a:rPr lang="en-US" sz="2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Xiaojing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Wang </a:t>
            </a:r>
            <a:r>
              <a:rPr lang="en-US" sz="2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detailed and constructive discussions, comments and suggestions. Thank the Allen Institute for sharing the </a:t>
            </a:r>
            <a:r>
              <a:rPr lang="en-US" sz="2400" b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neuropixels</a:t>
            </a:r>
            <a:r>
              <a:rPr lang="en-US" sz="2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A0D303C-BC2E-4D27-8DCB-AFFC83235B99}"/>
              </a:ext>
            </a:extLst>
          </p:cNvPr>
          <p:cNvSpPr txBox="1"/>
          <p:nvPr/>
        </p:nvSpPr>
        <p:spPr>
          <a:xfrm>
            <a:off x="596255" y="8453735"/>
            <a:ext cx="100584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High-density silicon probes and large-scale calcium imaging methods allow neuroscientists to study neurons in the multi-population level.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are mostly interested in time-varying relationships within and between neural populations, which can usually be captured by low-dimensional latent state vectors. Both AR(1) and Gaussian process (GP) are widely used models for latent vectors.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However, defining the populations is usually difficult. Routinely, we do distance-based clustering at first. If not perfectly accurate </a:t>
            </a:r>
            <a:r>
              <a:rPr lang="en-US" sz="2400" b="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 bias the latent structures.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 the state-space factor model (SSFM) to do clustering, which let the latent structure help with clustering and vice versa.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method can be used to cluster general multiple time series data, while extracting potential low-dimensional structures at the same time.</a:t>
            </a:r>
          </a:p>
          <a:p>
            <a:pPr algn="l"/>
            <a:endParaRPr lang="en-US" sz="2400" b="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DEA09F5A-1661-4BDF-A2DF-89252468F52D}"/>
                  </a:ext>
                </a:extLst>
              </p:cNvPr>
              <p:cNvSpPr txBox="1"/>
              <p:nvPr/>
            </p:nvSpPr>
            <p:spPr>
              <a:xfrm>
                <a:off x="596255" y="16907112"/>
                <a:ext cx="10058400" cy="154766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kern="1200" smtId="4294967295"/>
                </a:defPPr>
              </a:lstStyle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Neural spikes for multi-population are modeled by the </a:t>
                </a:r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state-space factor model (SSFM)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Observation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: a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𝑁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-by-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𝑇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matrix with counting data, i.e.,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𝑌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=</m:t>
                    </m:r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dirty="0" err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Open Sans" panose="020B0606030504020204" pitchFamily="34" charset="0"/>
                                <a:cs typeface="Open Sans" panose="020B0606030504020204" pitchFamily="34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err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Open Sans" panose="020B0606030504020204" pitchFamily="34" charset="0"/>
                                <a:cs typeface="Open Sans" panose="020B0606030504020204" pitchFamily="34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b="0" i="1" dirty="0" err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Open Sans" panose="020B0606030504020204" pitchFamily="34" charset="0"/>
                                <a:cs typeface="Open Sans" panose="020B0606030504020204" pitchFamily="34" charset="0"/>
                              </a:rPr>
                              <m:t>𝑖𝑡</m:t>
                            </m:r>
                          </m:sub>
                        </m:sSub>
                      </m:e>
                    </m:d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∈</m:t>
                    </m:r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bSup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Open Sans" panose="020B0606030504020204" pitchFamily="34" charset="0"/>
                          </a:rPr>
                          <m:t>ℤ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≥0</m:t>
                        </m:r>
                      </m:sub>
                      <m:sup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𝑁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×</m:t>
                        </m:r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𝑇</m:t>
                        </m:r>
                      </m:sup>
                    </m:sSub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(</a:t>
                </a:r>
                <a14:m>
                  <m:oMath xmlns:m="http://schemas.openxmlformats.org/officeDocument/2006/math">
                    <m:r>
                      <a:rPr lang="en-US" sz="24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𝑁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neurons, with counting observation up to</a:t>
                </a:r>
                <a14:m>
                  <m:oMath xmlns:m="http://schemas.openxmlformats.org/officeDocument/2006/math">
                    <m:r>
                      <a:rPr lang="en-US" sz="24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 </m:t>
                    </m:r>
                    <m:r>
                      <a:rPr lang="en-US" sz="24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𝑇</m:t>
                    </m:r>
                    <m:r>
                      <a:rPr lang="en-US" sz="24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 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steps).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Given the cluster indictor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bPr>
                      <m:e>
                        <m:r>
                          <a:rPr lang="en-US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for neuron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𝑖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, the generating model for each neuron spike is:</a:t>
                </a: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𝑖𝑡</m:t>
                          </m:r>
                        </m:sub>
                      </m:sSub>
                      <m:r>
                        <m:rPr>
                          <m:aln/>
                        </m:rP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∼</m:t>
                      </m:r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𝑃𝑜𝑖</m:t>
                      </m:r>
                      <m:d>
                        <m:d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𝑖𝑡</m:t>
                              </m:r>
                            </m:sub>
                          </m:sSub>
                        </m:e>
                      </m:d>
                    </m:oMath>
                    <m:oMath xmlns:m="http://schemas.openxmlformats.org/officeDocument/2006/math">
                      <m:func>
                        <m:func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𝑖𝑡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m:rPr>
                          <m:aln/>
                        </m:rP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p>
                      </m:sSubSup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p>
                      </m:sSubSup>
                      <m:sSubSup>
                        <m:sSub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p>
                      </m:sSubSup>
                    </m:oMath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bSup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400" b="1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𝒄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sup>
                              </m:sSubSup>
                            </m:e>
                          </m:d>
                        </m:e>
                        <m:sup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aln/>
                        </m:rP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∼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𝟏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1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𝝁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𝑑𝑐</m:t>
                              </m:r>
                            </m:sub>
                            <m:sup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sup>
                          </m:sSubSup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1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𝚺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𝑑𝑐</m:t>
                              </m:r>
                            </m:sub>
                            <m:sup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l"/>
                <a:endParaRPr lang="en-US" sz="24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l"/>
                <a:r>
                  <a:rPr lang="pl-PL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, 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pl-PL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bSupPr>
                      <m:e>
                        <m:r>
                          <a:rPr lang="pl-PL" sz="24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𝒄</m:t>
                        </m:r>
                      </m:e>
                      <m:sub>
                        <m:r>
                          <a:rPr lang="pl-PL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pl-PL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Open Sans" panose="020B0606030504020204" pitchFamily="34" charset="0"/>
                                <a:cs typeface="Open Sans" panose="020B0606030504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pl-PL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pl-PL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pl-PL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pl-PL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Open Sans" panose="020B0606030504020204" pitchFamily="34" charset="0"/>
                                <a:cs typeface="Open Sans" panose="020B0606030504020204" pitchFamily="34" charset="0"/>
                              </a:rPr>
                              <m:t> </m:t>
                            </m:r>
                          </m:e>
                        </m:d>
                      </m:sup>
                    </m:sSubSup>
                    <m:r>
                      <a:rPr lang="pl-PL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∈</m:t>
                    </m:r>
                    <m:sSup>
                      <m:sSupPr>
                        <m:ctrlPr>
                          <a:rPr lang="pl-PL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pl-PL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Open Sans" panose="020B0606030504020204" pitchFamily="34" charset="0"/>
                          </a:rPr>
                          <m:t>ℝ</m:t>
                        </m:r>
                      </m:e>
                      <m:sup>
                        <m:r>
                          <a:rPr lang="pl-PL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𝑝</m:t>
                        </m:r>
                      </m:sup>
                    </m:sSup>
                    <m:r>
                      <a:rPr lang="pl-PL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 </m:t>
                    </m:r>
                  </m:oMath>
                </a14:m>
                <a:r>
                  <a:rPr lang="pl-PL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pl-PL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bSupPr>
                      <m:e>
                        <m:r>
                          <a:rPr lang="pl-PL" sz="24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𝒙</m:t>
                        </m:r>
                      </m:e>
                      <m:sub>
                        <m:r>
                          <a:rPr lang="pl-PL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𝑡</m:t>
                        </m:r>
                      </m:sub>
                      <m:sup>
                        <m:d>
                          <m:dPr>
                            <m:ctrlPr>
                              <a:rPr lang="pl-PL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Open Sans" panose="020B0606030504020204" pitchFamily="34" charset="0"/>
                                <a:cs typeface="Open Sans" panose="020B0606030504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pl-PL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pl-PL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pl-PL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p>
                    </m:sSubSup>
                    <m:r>
                      <a:rPr lang="pl-PL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∈</m:t>
                    </m:r>
                    <m:sSup>
                      <m:sSupPr>
                        <m:ctrlPr>
                          <a:rPr lang="pl-PL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pl-PL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Open Sans" panose="020B0606030504020204" pitchFamily="34" charset="0"/>
                          </a:rPr>
                          <m:t>ℝ</m:t>
                        </m:r>
                      </m:e>
                      <m:sup>
                        <m:r>
                          <a:rPr lang="pl-PL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pl-PL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The latent vector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bSupPr>
                      <m:e>
                        <m:r>
                          <a:rPr lang="en-US" sz="24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𝒙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𝑡</m:t>
                        </m:r>
                      </m:sub>
                      <m:sup>
                        <m:d>
                          <m:d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Open Sans" panose="020B0606030504020204" pitchFamily="34" charset="0"/>
                                <a:cs typeface="Open Sans" panose="020B0606030504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dirty="0" err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dirty="0" err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dirty="0" err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p>
                    </m:sSub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progresses linearly with a Gaussian noise:</a:t>
                </a: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p>
                      </m:sSubSup>
                      <m:r>
                        <m:rPr>
                          <m:aln/>
                        </m:rP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∼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𝑸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+1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p>
                      </m:sSubSup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|</m:t>
                      </m:r>
                      <m:sSubSup>
                        <m:sSub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p>
                      </m:sSubSup>
                      <m:r>
                        <m:rPr>
                          <m:aln/>
                        </m:rP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∼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𝑨</m:t>
                          </m:r>
                        </m:e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p>
                      </m:sSup>
                      <m:sSubSup>
                        <m:sSub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p>
                      </m:sSubSup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𝒃</m:t>
                          </m:r>
                        </m:e>
                        <m:sup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p>
                      </m:sSup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𝑸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sz="24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We can further model interactions between clusters by allowing non-zero elements in transition matrix across clusters.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30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Comment 1: Cluster-dependent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sz="32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32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2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32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p>
                    </m:sSubSup>
                  </m:oMath>
                </a14:m>
                <a:r>
                  <a:rPr lang="en-US" sz="30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30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30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𝒄</m:t>
                        </m:r>
                      </m:e>
                      <m:sub>
                        <m:r>
                          <a:rPr lang="en-US" sz="30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  <m:sup>
                        <m:d>
                          <m:dPr>
                            <m:ctrlPr>
                              <a:rPr lang="en-US" sz="30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30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0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𝒛</m:t>
                                </m:r>
                              </m:e>
                              <m:sub>
                                <m:r>
                                  <a:rPr lang="en-US" sz="3000" b="1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𝒊</m:t>
                                </m:r>
                              </m:sub>
                            </m:sSub>
                          </m:e>
                        </m:d>
                      </m:sup>
                    </m:sSubSup>
                  </m:oMath>
                </a14:m>
                <a:endParaRPr lang="en-US" sz="300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</a:rPr>
                  <a:t>To make clustering possible,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p>
                    </m:sSub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𝒄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p>
                    </m:sSub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are both neuron- and cluster-dependent.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</a:rPr>
                  <a:t>In cluster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, the extended parameters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𝒅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e>
                        </m:d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and</a:t>
                </a:r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𝑪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𝑁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will 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contain auxiliary parameters, i.e.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𝒄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≠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to help clustering.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>
                    <a:solidFill>
                      <a:schemeClr val="tx1"/>
                    </a:solidFill>
                  </a:rPr>
                  <a:t>The prior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𝑑𝑐</m:t>
                        </m:r>
                      </m:sub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𝑑𝑐</m:t>
                        </m:r>
                      </m:sub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will help inference for these auxiliary parameters.</a:t>
                </a:r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30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Comment 2: Constraints for Model Identifiability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The model is over-parameterized, so that we need to put some constraints to ensure identifiability.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In neuroscience, the fitted latent state receives special interests.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Put constraints 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bSup>
                      </m:e>
                    </m:d>
                    <m:r>
                      <a:rPr lang="pl-PL" sz="24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∈</m:t>
                    </m:r>
                    <m:sSup>
                      <m:sSupPr>
                        <m:ctrlPr>
                          <a:rPr lang="pl-PL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pl-PL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Open Sans" panose="020B0606030504020204" pitchFamily="34" charset="0"/>
                          </a:rPr>
                          <m:t>ℝ</m:t>
                        </m:r>
                      </m:e>
                      <m:sup>
                        <m:r>
                          <a:rPr lang="pl-PL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𝑝</m:t>
                        </m:r>
                        <m:r>
                          <a:rPr lang="en-US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×</m:t>
                        </m:r>
                        <m:r>
                          <a:rPr lang="en-US" sz="24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directly, such that each row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is centered around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𝟎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′(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𝑰</m:t>
                        </m:r>
                      </m:e>
                      <m:sub>
                        <m:r>
                          <a:rPr lang="en-US" sz="24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With further constraints for diagonal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𝑨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𝑘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𝑸</m:t>
                        </m:r>
                      </m:e>
                      <m:sup>
                        <m:r>
                          <a:rPr lang="en-US" sz="24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(</m:t>
                        </m:r>
                        <m:r>
                          <a:rPr lang="en-US" sz="24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𝑘</m:t>
                        </m:r>
                        <m:r>
                          <a:rPr lang="en-US" sz="24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, the model is identifiable.</a:t>
                </a: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DEA09F5A-1661-4BDF-A2DF-89252468F5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255" y="16907112"/>
                <a:ext cx="10058400" cy="15476673"/>
              </a:xfrm>
              <a:prstGeom prst="rect">
                <a:avLst/>
              </a:prstGeom>
              <a:blipFill>
                <a:blip r:embed="rId2"/>
                <a:stretch>
                  <a:fillRect l="-1455" t="-3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78FB01C1-373E-4866-BF69-4540A0DE8387}"/>
                  </a:ext>
                </a:extLst>
              </p:cNvPr>
              <p:cNvSpPr txBox="1"/>
              <p:nvPr/>
            </p:nvSpPr>
            <p:spPr>
              <a:xfrm>
                <a:off x="11506200" y="7310735"/>
                <a:ext cx="10058400" cy="47011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kern="1200" smtId="4294967295"/>
                </a:defPPr>
              </a:lstStyle>
              <a:p>
                <a:pPr algn="l"/>
                <a:r>
                  <a:rPr lang="en-US" sz="30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Comment 3: Interpretations of Parameters </a:t>
                </a: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With the constraints above, the spiking feature of the neuron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𝑖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is decomposed into three parts: </a:t>
                </a:r>
              </a:p>
              <a:p>
                <a:pPr marL="914400" lvl="1" indent="-457200" algn="l">
                  <a:buFont typeface="+mj-lt"/>
                  <a:buAutoNum type="arabicParenR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The baseline firing rate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sSubSup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Open Sans" panose="020B0606030504020204" pitchFamily="34" charset="0"/>
                                <a:cs typeface="Open Sans" panose="020B0606030504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dirty="0" err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dirty="0" err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dirty="0" err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Open Sans" panose="020B0606030504020204" pitchFamily="34" charset="0"/>
                                    <a:cs typeface="Open Sans" panose="020B0606030504020204" pitchFamily="34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p>
                    </m:sSubSup>
                  </m:oMath>
                </a14:m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914400" lvl="1" indent="-457200" algn="l">
                  <a:buFont typeface="+mj-lt"/>
                  <a:buAutoNum type="arabicParenR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 set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𝑝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) of centered and orthonormal temporal patterns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  <a:p>
                <a:pPr marL="914400" lvl="1" indent="-457200" algn="l">
                  <a:buFont typeface="+mj-lt"/>
                  <a:buAutoNum type="arabicParenR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The “magnitude” of each temporal pattern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𝒄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p>
                    </m:sSub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  <a:p>
                <a:pPr algn="l"/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All these 3 features will be used for clustering.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effectLst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In summary, 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the </a:t>
                </a:r>
                <a:r>
                  <a:rPr lang="en-US" sz="2400" b="0" dirty="0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cluster parameters of cluster </a:t>
                </a:r>
                <a14:m>
                  <m:oMath xmlns:m="http://schemas.openxmlformats.org/officeDocument/2006/math">
                    <m:r>
                      <a:rPr lang="en-US" sz="2400" b="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are</a:t>
                </a:r>
                <a:r>
                  <a:rPr lang="en-US" sz="2400" b="0" dirty="0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𝚯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𝒅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𝑪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𝝁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𝑑𝑐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𝚺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𝑑𝑐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𝑿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𝑨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𝒃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𝑸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, with prior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𝑯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 The generating process is denoted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𝒀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𝑖𝑇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∼</m:t>
                    </m:r>
                    <m:r>
                      <a:rPr lang="en-US" sz="2400" b="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𝑆𝑆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sz="2400" b="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𝑀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𝚯</m:t>
                        </m:r>
                      </m:e>
                      <m:sub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effectLst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78FB01C1-373E-4866-BF69-4540A0DE83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06200" y="7310735"/>
                <a:ext cx="10058400" cy="4701159"/>
              </a:xfrm>
              <a:prstGeom prst="rect">
                <a:avLst/>
              </a:prstGeom>
              <a:blipFill>
                <a:blip r:embed="rId3"/>
                <a:stretch>
                  <a:fillRect l="-1455" t="-1686" b="-12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9" name="TextBox 248">
            <a:extLst>
              <a:ext uri="{FF2B5EF4-FFF2-40B4-BE49-F238E27FC236}">
                <a16:creationId xmlns:a16="http://schemas.microsoft.com/office/drawing/2014/main" id="{E7F5A37C-2B6C-4404-91FF-0640D04BD011}"/>
              </a:ext>
            </a:extLst>
          </p:cNvPr>
          <p:cNvSpPr txBox="1"/>
          <p:nvPr/>
        </p:nvSpPr>
        <p:spPr>
          <a:xfrm>
            <a:off x="33147000" y="7424467"/>
            <a:ext cx="100584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l"/>
            <a:r>
              <a:rPr lang="en-US" sz="3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Simulation 3: A More Challenging Setting</a:t>
            </a:r>
          </a:p>
          <a:p>
            <a:pPr algn="l"/>
            <a:r>
              <a:rPr lang="en-US" sz="2400" b="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30 neurons in each cluster. In each cluster, some neurons (left panel: tops within each cluster) have weak signals (hard to cluster).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6" name="TextBox 305">
                <a:extLst>
                  <a:ext uri="{FF2B5EF4-FFF2-40B4-BE49-F238E27FC236}">
                    <a16:creationId xmlns:a16="http://schemas.microsoft.com/office/drawing/2014/main" id="{52719D96-727F-42F6-8B2A-AA919B98673D}"/>
                  </a:ext>
                </a:extLst>
              </p:cNvPr>
              <p:cNvSpPr txBox="1"/>
              <p:nvPr/>
            </p:nvSpPr>
            <p:spPr>
              <a:xfrm>
                <a:off x="22326598" y="8453735"/>
                <a:ext cx="10058400" cy="209595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kern="1200" smtId="4294967295"/>
                </a:defPPr>
              </a:lstStyle>
              <a:p>
                <a:pPr algn="l"/>
                <a:r>
                  <a:rPr lang="en-US" sz="30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Simulation 1: Neurons with Known Labels</a:t>
                </a: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3 clusters, 10 neuron in each cluster. The dimension of latent vectors 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=2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and recording length 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𝑇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=1000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 Run MCMC for 10,000 iterations. Some trace plots: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The averages of fitted mean firing rate and latent sate, from iteration 1000 to 10,000.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30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Simulation 2: Neurons with Unknown Labels</a:t>
                </a: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The same settings as simulation 1 but with unknown labels. The trace of clustering index for each neuron in 1000 iterations.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306" name="TextBox 305">
                <a:extLst>
                  <a:ext uri="{FF2B5EF4-FFF2-40B4-BE49-F238E27FC236}">
                    <a16:creationId xmlns:a16="http://schemas.microsoft.com/office/drawing/2014/main" id="{52719D96-727F-42F6-8B2A-AA919B9867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26598" y="8453735"/>
                <a:ext cx="10058400" cy="20959584"/>
              </a:xfrm>
              <a:prstGeom prst="rect">
                <a:avLst/>
              </a:prstGeom>
              <a:blipFill>
                <a:blip r:embed="rId4"/>
                <a:stretch>
                  <a:fillRect l="-1394" t="-378" r="-13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0" name="Picture 6" descr="University of Connecticut Brand Standards | Wordmarks and Logos">
            <a:extLst>
              <a:ext uri="{FF2B5EF4-FFF2-40B4-BE49-F238E27FC236}">
                <a16:creationId xmlns:a16="http://schemas.microsoft.com/office/drawing/2014/main" id="{0F60A315-CD36-450D-B59D-AA75FAC5C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4800" y="860933"/>
            <a:ext cx="8077200" cy="538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3069884-FC66-41FE-B258-AC33F19440E2}"/>
              </a:ext>
            </a:extLst>
          </p:cNvPr>
          <p:cNvCxnSpPr/>
          <p:nvPr/>
        </p:nvCxnSpPr>
        <p:spPr bwMode="auto">
          <a:xfrm>
            <a:off x="33185100" y="914400"/>
            <a:ext cx="0" cy="5181600"/>
          </a:xfrm>
          <a:prstGeom prst="line">
            <a:avLst/>
          </a:prstGeom>
          <a:gradFill rotWithShape="1">
            <a:gsLst>
              <a:gs pos="0">
                <a:srgbClr val="800000"/>
              </a:gs>
              <a:gs pos="50000">
                <a:srgbClr val="800000">
                  <a:gamma/>
                  <a:tint val="73725"/>
                  <a:invGamma/>
                </a:srgbClr>
              </a:gs>
              <a:gs pos="100000">
                <a:srgbClr val="800000"/>
              </a:gs>
            </a:gsLst>
            <a:lin ang="5400000" scaled="1"/>
          </a:gradFill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F80D296-5AEF-446F-B6DB-798C5151864C}"/>
                  </a:ext>
                </a:extLst>
              </p:cNvPr>
              <p:cNvSpPr txBox="1"/>
              <p:nvPr/>
            </p:nvSpPr>
            <p:spPr>
              <a:xfrm>
                <a:off x="11506200" y="13231825"/>
                <a:ext cx="10058400" cy="80057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kern="1200" smtId="4294967295"/>
                </a:defPPr>
              </a:lstStyle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In practice, it’s impossible to know the </a:t>
                </a:r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number of clusters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Dirichlet process mixtures (DPM) model?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FF00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Wrong!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The number of neural populations is finite but unknown.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Put Prior on number of cluster directly 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  <a:sym typeface="Wingdings" panose="05000000000000000000" pitchFamily="2" charset="2"/>
                  </a:rPr>
                  <a:t> </a:t>
                </a:r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mixture of finite mixtures (MFM) model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Can easily integrate the field knowledge about number of clusters into the model. </a:t>
                </a:r>
                <a:endParaRPr lang="en-US" sz="2400" i="1" dirty="0">
                  <a:solidFill>
                    <a:schemeClr val="tx1"/>
                  </a:solidFill>
                  <a:effectLst/>
                  <a:latin typeface="Cambria Math" panose="020405030504060302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l"/>
                <a:endParaRPr lang="en-US" sz="2400" i="1" dirty="0">
                  <a:solidFill>
                    <a:schemeClr val="tx1"/>
                  </a:solidFill>
                  <a:effectLst/>
                  <a:latin typeface="Cambria Math" panose="020405030504060302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l"/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n-US" sz="240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∼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					</a:t>
                </a:r>
                <a:r>
                  <a:rPr lang="en-US" sz="2400" b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where</a:t>
                </a:r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 </a:t>
                </a:r>
                <a:r>
                  <a:rPr lang="en-US" sz="2400" b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is a </a:t>
                </a:r>
                <a:r>
                  <a:rPr lang="en-US" sz="2400" b="0" dirty="0" err="1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p.m.f</a:t>
                </a:r>
                <a:r>
                  <a:rPr lang="en-US" sz="2400" b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. on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1,2,…</m:t>
                        </m:r>
                      </m:e>
                    </m:d>
                  </m:oMath>
                </a14:m>
                <a:endParaRPr lang="en-US" sz="2400" i="1" dirty="0">
                  <a:solidFill>
                    <a:schemeClr val="tx1"/>
                  </a:solidFill>
                  <a:effectLst/>
                  <a:latin typeface="Cambria Math" panose="02040503050406030204" pitchFamily="18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algn="l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𝝅</m:t>
                    </m:r>
                    <m:r>
                      <a:rPr lang="en-US" sz="2400" b="1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∼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𝐷𝑖𝑟𝑖𝑐h𝑖𝑙𝑒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𝛾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,…,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𝛾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	</a:t>
                </a:r>
                <a:r>
                  <a:rPr lang="en-US" sz="2400" b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given</a:t>
                </a:r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algn="l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,…,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𝑁</m:t>
                        </m:r>
                      </m:sub>
                    </m:sSub>
                    <m:box>
                      <m:box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boxPr>
                      <m:e>
                        <m:limUpp>
                          <m:limUp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limUp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~</m:t>
                            </m:r>
                          </m:e>
                          <m:lim>
                            <m:r>
                              <m:rPr>
                                <m:nor/>
                              </m:rPr>
                              <a:rPr lang="en-US" sz="2400" b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en-US" sz="2400" b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.</m:t>
                            </m:r>
                            <m:r>
                              <m:rPr>
                                <m:nor/>
                              </m:rPr>
                              <a:rPr lang="en-US" sz="2400" b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i</m:t>
                            </m:r>
                            <m:r>
                              <m:rPr>
                                <m:nor/>
                              </m:rPr>
                              <a:rPr lang="en-US" sz="2400" b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.</m:t>
                            </m:r>
                            <m:r>
                              <m:rPr>
                                <m:nor/>
                              </m:rPr>
                              <a:rPr lang="en-US" sz="2400" b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d</m:t>
                            </m:r>
                            <m:r>
                              <m:rPr>
                                <m:nor/>
                              </m:rPr>
                              <a:rPr lang="en-US" sz="24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.</m:t>
                            </m:r>
                          </m:lim>
                        </m:limUpp>
                      </m:e>
                    </m:box>
                    <m:r>
                      <a:rPr lang="en-US" sz="2400" b="1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𝝅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				</a:t>
                </a:r>
                <a:r>
                  <a:rPr lang="en-US" sz="2400" b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given</a:t>
                </a:r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𝝅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algn="l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Θ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,…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Θ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limUpp>
                      <m:limUpp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limUp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~</m:t>
                        </m:r>
                      </m:e>
                      <m:lim>
                        <m:r>
                          <m:rPr>
                            <m:nor/>
                          </m:rPr>
                          <a:rPr lang="en-US" sz="2400" b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en-US" sz="2400" b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.</m:t>
                        </m:r>
                        <m:r>
                          <m:rPr>
                            <m:nor/>
                          </m:rPr>
                          <a:rPr lang="en-US" sz="2400" b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en-US" sz="2400" b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.</m:t>
                        </m:r>
                        <m:r>
                          <m:rPr>
                            <m:nor/>
                          </m:rPr>
                          <a:rPr lang="en-US" sz="2400" b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d</m:t>
                        </m:r>
                        <m:r>
                          <m:rPr>
                            <m:nor/>
                          </m:rPr>
                          <a:rPr lang="en-US" sz="24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.</m:t>
                        </m:r>
                      </m:lim>
                    </m:limUpp>
                    <m:r>
                      <a:rPr lang="en-US" sz="2400" b="1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𝑯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				</a:t>
                </a:r>
                <a:r>
                  <a:rPr lang="en-US" sz="2400" b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given</a:t>
                </a:r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algn="l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𝒀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,…,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𝑖𝑇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∼</m:t>
                    </m:r>
                    <m:r>
                      <a:rPr lang="en-US" sz="2400" b="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𝑆𝑆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sz="2400" b="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𝑀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𝚯</m:t>
                        </m:r>
                      </m:e>
                      <m:sub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		</a:t>
                </a:r>
                <a:r>
                  <a:rPr lang="en-US" sz="2400" b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independently for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=1,…,</m:t>
                    </m:r>
                    <m:r>
                      <a:rPr lang="en-US" sz="24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, given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𝚯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1: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𝐾</m:t>
                        </m:r>
                      </m:sub>
                    </m:sSub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𝑍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1: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𝑁</m:t>
                        </m:r>
                      </m:sub>
                    </m:sSub>
                  </m:oMath>
                </a14:m>
                <a:endParaRPr lang="en-US" sz="24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In the following implementations, I simply put the geometric prior on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𝐾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∼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𝐺𝑒𝑜𝑚𝑒𝑡𝑟𝑖𝑐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𝑟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)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, with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𝑟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 = 0.2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F80D296-5AEF-446F-B6DB-798C515186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06200" y="13231825"/>
                <a:ext cx="10058400" cy="8005718"/>
              </a:xfrm>
              <a:prstGeom prst="rect">
                <a:avLst/>
              </a:prstGeom>
              <a:blipFill>
                <a:blip r:embed="rId6"/>
                <a:stretch>
                  <a:fillRect l="-970" t="-609" r="-788" b="-8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Rectangle 167">
            <a:extLst>
              <a:ext uri="{FF2B5EF4-FFF2-40B4-BE49-F238E27FC236}">
                <a16:creationId xmlns:a16="http://schemas.microsoft.com/office/drawing/2014/main" id="{A8D78A86-423B-466C-A02D-0D31AEFAC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13457" y="21437835"/>
            <a:ext cx="10058400" cy="721454"/>
          </a:xfrm>
          <a:prstGeom prst="roundRect">
            <a:avLst/>
          </a:prstGeom>
          <a:solidFill>
            <a:srgbClr val="E64B3C"/>
          </a:solidFill>
          <a:ln w="9525">
            <a:noFill/>
            <a:miter lim="800000"/>
          </a:ln>
        </p:spPr>
        <p:txBody>
          <a:bodyPr wrap="none" lIns="137160" tIns="68580" rIns="137160" bIns="68580" anchor="ctr"/>
          <a:lstStyle>
            <a:defPPr>
              <a:defRPr kern="1200" smtId="4294967295"/>
            </a:defPPr>
          </a:lstStyle>
          <a:p>
            <a:pPr defTabSz="3762375"/>
            <a:r>
              <a:rPr lang="en-US" sz="3600" dirty="0">
                <a:solidFill>
                  <a:schemeClr val="bg1"/>
                </a:solidFill>
                <a:latin typeface="Nunito" panose="00000500000000000000" pitchFamily="2" charset="0"/>
              </a:rPr>
              <a:t>Inference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2EE084B3-E65F-45AC-B492-CD03F14C66E9}"/>
                  </a:ext>
                </a:extLst>
              </p:cNvPr>
              <p:cNvSpPr txBox="1"/>
              <p:nvPr/>
            </p:nvSpPr>
            <p:spPr>
              <a:xfrm>
                <a:off x="11506200" y="22365331"/>
                <a:ext cx="10058400" cy="58436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kern="1200" smtId="4294967295"/>
                </a:defPPr>
              </a:lstStyle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Sample posteriors by MCMC.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To sample SSFM-related parameters efficiently, instead of using particle MCMC, do normal approximation with Gibbs sampler.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Constrained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: 1) draw unconstrained sample by the Laplace-approximation and then 2) project the sample to the constraint space by singular value decomposition (SVD).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Due to unimodality and Markovian structure, the posterior mode can be found efficiently in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Open Sans" panose="020B0606030504020204" pitchFamily="34" charset="0"/>
                      </a:rPr>
                      <m:t>Ο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Open Sans" panose="020B0606030504020204" pitchFamily="34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Open Sans" panose="020B0606030504020204" pitchFamily="34" charset="0"/>
                      </a:rPr>
                      <m:t>𝑇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Open Sans" panose="020B0606030504020204" pitchFamily="34" charset="0"/>
                      </a:rPr>
                      <m:t>)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Update auxiliary parameters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𝒅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e>
                        </m:d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and</a:t>
                </a:r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𝑪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  <a:p>
                <a:pPr marL="457200" indent="-457200" algn="l">
                  <a:buFont typeface="+mj-lt"/>
                  <a:buAutoNum type="arabicParenR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update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𝒄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by NUTS.</a:t>
                </a:r>
              </a:p>
              <a:p>
                <a:pPr marL="457200" indent="-457200" algn="l">
                  <a:buFont typeface="+mj-lt"/>
                  <a:buAutoNum type="arabicParenR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update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𝝁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𝑑𝑐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𝚺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𝑑𝑐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bSup>
                      </m:e>
                    </m:d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by Gibbs sampler based on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𝒄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  <a:p>
                <a:pPr marL="457200" indent="-457200" algn="l">
                  <a:buFont typeface="+mj-lt"/>
                  <a:buAutoNum type="arabicParenR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generate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𝒄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≠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from the updated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4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Open Sans" panose="020B0606030504020204" pitchFamily="34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𝝁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𝑑𝑐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b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𝚺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𝑑𝑐</m:t>
                            </m:r>
                          </m:sub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bSup>
                      </m:e>
                    </m:d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2EE084B3-E65F-45AC-B492-CD03F14C66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06200" y="22365331"/>
                <a:ext cx="10058400" cy="5843651"/>
              </a:xfrm>
              <a:prstGeom prst="rect">
                <a:avLst/>
              </a:prstGeom>
              <a:blipFill>
                <a:blip r:embed="rId7"/>
                <a:stretch>
                  <a:fillRect l="-1212" t="-835" b="-7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0" name="Picture 89" descr="Chart&#10;&#10;Description automatically generated">
            <a:extLst>
              <a:ext uri="{FF2B5EF4-FFF2-40B4-BE49-F238E27FC236}">
                <a16:creationId xmlns:a16="http://schemas.microsoft.com/office/drawing/2014/main" id="{D39EDED9-A112-478A-B83D-DF492130031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8336" b="-2989"/>
          <a:stretch/>
        </p:blipFill>
        <p:spPr>
          <a:xfrm>
            <a:off x="32384998" y="8978607"/>
            <a:ext cx="4875328" cy="3989001"/>
          </a:xfrm>
          <a:prstGeom prst="rect">
            <a:avLst/>
          </a:prstGeom>
        </p:spPr>
      </p:pic>
      <p:pic>
        <p:nvPicPr>
          <p:cNvPr id="92" name="Picture 91" descr="Chart, histogram&#10;&#10;Description automatically generated">
            <a:extLst>
              <a:ext uri="{FF2B5EF4-FFF2-40B4-BE49-F238E27FC236}">
                <a16:creationId xmlns:a16="http://schemas.microsoft.com/office/drawing/2014/main" id="{87049BB8-1E1B-4FF3-A019-7E1C85C8C882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245811" y="8725353"/>
            <a:ext cx="6554972" cy="4285676"/>
          </a:xfrm>
          <a:prstGeom prst="rect">
            <a:avLst/>
          </a:prstGeom>
        </p:spPr>
      </p:pic>
      <p:pic>
        <p:nvPicPr>
          <p:cNvPr id="100" name="Picture 99" descr="Chart, bar chart, histogram&#10;&#10;Description automatically generated">
            <a:extLst>
              <a:ext uri="{FF2B5EF4-FFF2-40B4-BE49-F238E27FC236}">
                <a16:creationId xmlns:a16="http://schemas.microsoft.com/office/drawing/2014/main" id="{CBEFF996-A03E-4A97-B0E9-7F2EC1A08E73}"/>
              </a:ext>
            </a:extLst>
          </p:cNvPr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0194" y="19934963"/>
            <a:ext cx="5317032" cy="4518304"/>
          </a:xfrm>
          <a:prstGeom prst="rect">
            <a:avLst/>
          </a:prstGeom>
        </p:spPr>
      </p:pic>
      <p:sp>
        <p:nvSpPr>
          <p:cNvPr id="110" name="Rectangle 167">
            <a:extLst>
              <a:ext uri="{FF2B5EF4-FFF2-40B4-BE49-F238E27FC236}">
                <a16:creationId xmlns:a16="http://schemas.microsoft.com/office/drawing/2014/main" id="{759B3B18-750C-46B9-92C2-768729439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7000" y="13413488"/>
            <a:ext cx="10058400" cy="914400"/>
          </a:xfrm>
          <a:prstGeom prst="roundRect">
            <a:avLst/>
          </a:prstGeom>
          <a:solidFill>
            <a:srgbClr val="E64B3C"/>
          </a:solidFill>
          <a:ln w="9525">
            <a:noFill/>
            <a:miter lim="800000"/>
          </a:ln>
        </p:spPr>
        <p:txBody>
          <a:bodyPr wrap="none" lIns="137160" tIns="68580" rIns="137160" bIns="68580" anchor="ctr"/>
          <a:lstStyle>
            <a:defPPr>
              <a:defRPr kern="1200" smtId="4294967295"/>
            </a:defPPr>
          </a:lstStyle>
          <a:p>
            <a:pPr defTabSz="3762375"/>
            <a:r>
              <a:rPr lang="en-US" sz="3600" dirty="0">
                <a:solidFill>
                  <a:schemeClr val="bg1"/>
                </a:solidFill>
                <a:latin typeface="Nunito" panose="00000500000000000000" pitchFamily="2" charset="0"/>
              </a:rPr>
              <a:t>Application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D5A854FC-DBDD-4198-9AF2-77BFB3EEA45F}"/>
                  </a:ext>
                </a:extLst>
              </p:cNvPr>
              <p:cNvSpPr txBox="1"/>
              <p:nvPr/>
            </p:nvSpPr>
            <p:spPr>
              <a:xfrm>
                <a:off x="33147000" y="14490153"/>
                <a:ext cx="10058400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kern="1200" smtId="4294967295"/>
                </a:defPPr>
              </a:lstStyle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57 neurons from 4 anatomical sites: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Subiculum (</a:t>
                </a:r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SUB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): part of the hippocampus involved in spatial navigation/memory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2 visual areas (</a:t>
                </a:r>
                <a:r>
                  <a:rPr lang="en-US" sz="2400" dirty="0" err="1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VISp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and </a:t>
                </a:r>
                <a:r>
                  <a:rPr lang="en-US" sz="2400" dirty="0" err="1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VISam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)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 part of thalamus (</a:t>
                </a:r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VPM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): involved in sensation/movement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Hard to cluster</a:t>
                </a: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: 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Activity in all these areas depends a bit on the movement of the animal.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Each area has different types of neurons within it, e.g. excitatory vs. inhibitory (~20-30%).</a:t>
                </a:r>
              </a:p>
              <a:p>
                <a:pPr algn="l"/>
                <a:endParaRPr lang="en-US" sz="2400" b="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algn="l"/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Use ~30 min recordings for clustering (bin size = 0.5s).  Set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m:t>=4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. The average results from iteration 1000 to 3000.</a:t>
                </a:r>
              </a:p>
            </p:txBody>
          </p:sp>
        </mc:Choice>
        <mc:Fallback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D5A854FC-DBDD-4198-9AF2-77BFB3EEA4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47000" y="14490153"/>
                <a:ext cx="10058400" cy="5262979"/>
              </a:xfrm>
              <a:prstGeom prst="rect">
                <a:avLst/>
              </a:prstGeom>
              <a:blipFill>
                <a:blip r:embed="rId11"/>
                <a:stretch>
                  <a:fillRect l="-970" t="-927" r="-364" b="-17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7" name="Rectangle 167">
            <a:extLst>
              <a:ext uri="{FF2B5EF4-FFF2-40B4-BE49-F238E27FC236}">
                <a16:creationId xmlns:a16="http://schemas.microsoft.com/office/drawing/2014/main" id="{2B477471-01CE-46A7-B03C-3BF21410C5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7000" y="27630867"/>
            <a:ext cx="10058400" cy="914400"/>
          </a:xfrm>
          <a:prstGeom prst="roundRect">
            <a:avLst/>
          </a:prstGeom>
          <a:solidFill>
            <a:srgbClr val="E64B3C"/>
          </a:solidFill>
          <a:ln w="9525">
            <a:noFill/>
            <a:miter lim="800000"/>
          </a:ln>
        </p:spPr>
        <p:txBody>
          <a:bodyPr wrap="none" lIns="137160" tIns="68580" rIns="137160" bIns="68580" anchor="ctr"/>
          <a:lstStyle>
            <a:defPPr>
              <a:defRPr kern="1200" smtId="4294967295"/>
            </a:defPPr>
          </a:lstStyle>
          <a:p>
            <a:pPr defTabSz="3762375"/>
            <a:r>
              <a:rPr lang="en-US" sz="3600" dirty="0">
                <a:solidFill>
                  <a:schemeClr val="bg1"/>
                </a:solidFill>
                <a:latin typeface="Nunito" panose="00000500000000000000" pitchFamily="2" charset="0"/>
              </a:rPr>
              <a:t>References</a:t>
            </a:r>
          </a:p>
        </p:txBody>
      </p:sp>
      <p:sp>
        <p:nvSpPr>
          <p:cNvPr id="118" name="TextBox 19">
            <a:extLst>
              <a:ext uri="{FF2B5EF4-FFF2-40B4-BE49-F238E27FC236}">
                <a16:creationId xmlns:a16="http://schemas.microsoft.com/office/drawing/2014/main" id="{D0030D98-A760-45F5-83CC-A9C9CB25D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47000" y="28789810"/>
            <a:ext cx="10058400" cy="1938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l"/>
            <a:r>
              <a:rPr lang="en-US" sz="2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Macke, J. H. et al. Empirical models of spiking in neural populations. </a:t>
            </a:r>
            <a:r>
              <a:rPr lang="en-US" sz="2400" b="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Adv. Neural Inf. Process. Syst. 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24</a:t>
            </a:r>
            <a:r>
              <a:rPr lang="en-US" sz="2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(2011).</a:t>
            </a:r>
          </a:p>
          <a:p>
            <a:pPr algn="l"/>
            <a:r>
              <a:rPr lang="en-US" sz="2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Miller, J. W. &amp; Harrison, M. T. Mixture models with a prior on the number of components. </a:t>
            </a:r>
            <a:r>
              <a:rPr lang="en-US" sz="2400" b="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J. Am. Stat. Assoc. 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113</a:t>
            </a:r>
            <a:r>
              <a:rPr lang="en-US" sz="24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340 (2018).</a:t>
            </a:r>
          </a:p>
          <a:p>
            <a:pPr algn="l"/>
            <a:endParaRPr lang="en-US" sz="2400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4" name="Picture 103" descr="Chart&#10;&#10;Description automatically generated">
            <a:extLst>
              <a:ext uri="{FF2B5EF4-FFF2-40B4-BE49-F238E27FC236}">
                <a16:creationId xmlns:a16="http://schemas.microsoft.com/office/drawing/2014/main" id="{18B5E829-295B-46E4-8B2D-81C99841800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96"/>
          <a:stretch/>
        </p:blipFill>
        <p:spPr>
          <a:xfrm>
            <a:off x="38321270" y="20122464"/>
            <a:ext cx="5548460" cy="4474370"/>
          </a:xfrm>
          <a:prstGeom prst="rect">
            <a:avLst/>
          </a:prstGeom>
        </p:spPr>
      </p:pic>
      <p:sp>
        <p:nvSpPr>
          <p:cNvPr id="28" name="Rectangle 167">
            <a:extLst>
              <a:ext uri="{FF2B5EF4-FFF2-40B4-BE49-F238E27FC236}">
                <a16:creationId xmlns:a16="http://schemas.microsoft.com/office/drawing/2014/main" id="{55669B83-BFAF-407A-9439-04700D3AAC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06200" y="12338667"/>
            <a:ext cx="10058400" cy="721454"/>
          </a:xfrm>
          <a:prstGeom prst="roundRect">
            <a:avLst/>
          </a:prstGeom>
          <a:solidFill>
            <a:srgbClr val="E64B3C"/>
          </a:solidFill>
          <a:ln w="9525">
            <a:noFill/>
            <a:miter lim="800000"/>
          </a:ln>
        </p:spPr>
        <p:txBody>
          <a:bodyPr wrap="none" lIns="137160" tIns="68580" rIns="137160" bIns="68580" anchor="ctr"/>
          <a:lstStyle>
            <a:defPPr>
              <a:defRPr kern="1200" smtId="4294967295"/>
            </a:defPPr>
          </a:lstStyle>
          <a:p>
            <a:pPr defTabSz="3762375"/>
            <a:r>
              <a:rPr lang="en-US" sz="3600" dirty="0">
                <a:solidFill>
                  <a:schemeClr val="bg1"/>
                </a:solidFill>
                <a:latin typeface="Nunito" panose="00000500000000000000" pitchFamily="2" charset="0"/>
              </a:rPr>
              <a:t>Models for Clustering: MFM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E99BC3E-AA1A-49A0-9C2A-FEA420DA43E4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4861" y="9957998"/>
            <a:ext cx="11082539" cy="8876537"/>
          </a:xfrm>
          <a:prstGeom prst="rect">
            <a:avLst/>
          </a:prstGeom>
        </p:spPr>
      </p:pic>
      <p:pic>
        <p:nvPicPr>
          <p:cNvPr id="6" name="Picture 5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A4EA2D97-97FE-46D8-B35B-59C8582D5BFA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2051" y="26223220"/>
            <a:ext cx="12150141" cy="6314179"/>
          </a:xfrm>
          <a:prstGeom prst="rect">
            <a:avLst/>
          </a:prstGeom>
        </p:spPr>
      </p:pic>
      <p:pic>
        <p:nvPicPr>
          <p:cNvPr id="7" name="Picture 6" descr="Graphical user interface, chart, histogram&#10;&#10;Description automatically generated">
            <a:extLst>
              <a:ext uri="{FF2B5EF4-FFF2-40B4-BE49-F238E27FC236}">
                <a16:creationId xmlns:a16="http://schemas.microsoft.com/office/drawing/2014/main" id="{055CC662-DCFF-4D1F-8179-05A4BC5F9F22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7226" y="20002340"/>
            <a:ext cx="5918202" cy="447437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19702957-8D3E-4A40-8AA9-F1394686F67A}"/>
                  </a:ext>
                </a:extLst>
              </p:cNvPr>
              <p:cNvSpPr txBox="1"/>
              <p:nvPr/>
            </p:nvSpPr>
            <p:spPr>
              <a:xfrm>
                <a:off x="11544300" y="30322107"/>
                <a:ext cx="1750416" cy="676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fontAlgn="auto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0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𝝁</m:t>
                          </m:r>
                        </m:e>
                        <m:sub>
                          <m: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𝑑𝑐</m:t>
                          </m:r>
                        </m:sub>
                        <m:sup>
                          <m: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en-US" sz="3000" b="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𝚺</m:t>
                          </m:r>
                        </m:e>
                        <m:sub>
                          <m: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𝑑𝑐</m:t>
                          </m:r>
                        </m:sub>
                        <m:sup>
                          <m: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3000" b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19702957-8D3E-4A40-8AA9-F1394686F6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4300" y="30322107"/>
                <a:ext cx="1750416" cy="67666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9913931-3F3A-4458-ADFB-BADDEACB9DC8}"/>
                  </a:ext>
                </a:extLst>
              </p:cNvPr>
              <p:cNvSpPr txBox="1"/>
              <p:nvPr/>
            </p:nvSpPr>
            <p:spPr>
              <a:xfrm>
                <a:off x="15223910" y="30356719"/>
                <a:ext cx="1259086" cy="5852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 fontAlgn="auto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𝒅</m:t>
                          </m:r>
                        </m:e>
                        <m:sup>
                          <m:d>
                            <m:dPr>
                              <m:ctrlPr>
                                <a:rPr lang="en-US" sz="3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sup>
                      </m:sSup>
                      <m:r>
                        <a:rPr lang="en-US" sz="3000" b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  <m:sup>
                          <m:d>
                            <m:dPr>
                              <m:ctrlPr>
                                <a:rPr lang="en-US" sz="3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en-US" sz="3000" b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9913931-3F3A-4458-ADFB-BADDEACB9D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23910" y="30356719"/>
                <a:ext cx="1259086" cy="585288"/>
              </a:xfrm>
              <a:prstGeom prst="rect">
                <a:avLst/>
              </a:prstGeom>
              <a:blipFill>
                <a:blip r:embed="rId17"/>
                <a:stretch>
                  <a:fillRect r="-217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566C860F-B25F-43CC-8F59-588C3CD56529}"/>
                  </a:ext>
                </a:extLst>
              </p:cNvPr>
              <p:cNvSpPr txBox="1"/>
              <p:nvPr/>
            </p:nvSpPr>
            <p:spPr>
              <a:xfrm>
                <a:off x="17000047" y="29675918"/>
                <a:ext cx="3096473" cy="7791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 fontAlgn="auto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3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30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30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30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3000" b="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3000" b="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30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30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30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𝒄</m:t>
                            </m:r>
                          </m:e>
                          <m:sub>
                            <m:r>
                              <a:rPr lang="en-US" sz="30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sz="3000" b="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3000" b="0" i="1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  <a:ea typeface="等线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</m:d>
                          </m:sup>
                        </m:sSubSup>
                        <m:r>
                          <a:rPr lang="en-US" sz="30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30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0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3000" b="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30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lang="en-US" sz="30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en-US" sz="3000" b="0" dirty="0">
                    <a:solidFill>
                      <a:prstClr val="black"/>
                    </a:solidFill>
                    <a:latin typeface="Calibri" panose="020F0502020204030204" pitchFamily="34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 </a:t>
                </a:r>
                <a:endParaRPr lang="en-US" sz="3000" b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566C860F-B25F-43CC-8F59-588C3CD565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00047" y="29675918"/>
                <a:ext cx="3096473" cy="779124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868437D2-FB41-4734-B33D-2D272F837BD6}"/>
                  </a:ext>
                </a:extLst>
              </p:cNvPr>
              <p:cNvSpPr txBox="1"/>
              <p:nvPr/>
            </p:nvSpPr>
            <p:spPr>
              <a:xfrm>
                <a:off x="17000049" y="30781872"/>
                <a:ext cx="3096473" cy="7791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 fontAlgn="auto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sepChr m:val=","/>
                          <m:ctrlPr>
                            <a:rPr lang="en-US" sz="30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3000" b="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000" b="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sup>
                          </m:sSubSup>
                        </m:e>
                        <m:e>
                          <m:sSubSup>
                            <m:sSubSupPr>
                              <m:ctrlP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0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𝒄</m:t>
                              </m:r>
                            </m:e>
                            <m:sub>
                              <m: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3000" b="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000" b="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sz="3000" b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:</m:t>
                          </m:r>
                          <m:sSub>
                            <m:sSubPr>
                              <m:ctrlP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3000" b="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3000" b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≠</m:t>
                          </m:r>
                          <m:r>
                            <a:rPr lang="en-US" sz="30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</m:oMath>
                  </m:oMathPara>
                </a14:m>
                <a:endParaRPr lang="en-US" sz="3000" b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868437D2-FB41-4734-B33D-2D272F837B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00049" y="30781872"/>
                <a:ext cx="3096473" cy="779124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7" name="Left Brace 86">
            <a:extLst>
              <a:ext uri="{FF2B5EF4-FFF2-40B4-BE49-F238E27FC236}">
                <a16:creationId xmlns:a16="http://schemas.microsoft.com/office/drawing/2014/main" id="{889F235D-ADE0-4E25-B64D-C00824F62224}"/>
              </a:ext>
            </a:extLst>
          </p:cNvPr>
          <p:cNvSpPr/>
          <p:nvPr/>
        </p:nvSpPr>
        <p:spPr>
          <a:xfrm>
            <a:off x="16820379" y="30064990"/>
            <a:ext cx="243539" cy="1090168"/>
          </a:xfrm>
          <a:prstGeom prst="leftBrace">
            <a:avLst>
              <a:gd name="adj1" fmla="val 28077"/>
              <a:gd name="adj2" fmla="val 50000"/>
            </a:avLst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B5F4806C-F86C-4577-891F-1DD71045D192}"/>
              </a:ext>
            </a:extLst>
          </p:cNvPr>
          <p:cNvCxnSpPr>
            <a:cxnSpLocks/>
          </p:cNvCxnSpPr>
          <p:nvPr/>
        </p:nvCxnSpPr>
        <p:spPr>
          <a:xfrm>
            <a:off x="13045265" y="30700205"/>
            <a:ext cx="2226238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4305AAB8-F7DE-4B92-B6F5-95C05147477E}"/>
              </a:ext>
            </a:extLst>
          </p:cNvPr>
          <p:cNvCxnSpPr>
            <a:cxnSpLocks/>
            <a:endCxn id="83" idx="0"/>
          </p:cNvCxnSpPr>
          <p:nvPr/>
        </p:nvCxnSpPr>
        <p:spPr>
          <a:xfrm rot="10800000" flipV="1">
            <a:off x="12419509" y="29919967"/>
            <a:ext cx="4580539" cy="402140"/>
          </a:xfrm>
          <a:prstGeom prst="bentConnector2">
            <a:avLst/>
          </a:prstGeom>
          <a:noFill/>
          <a:ln w="19050" cap="flat" cmpd="sng" algn="ctr">
            <a:solidFill>
              <a:srgbClr val="FF0000"/>
            </a:solidFill>
            <a:prstDash val="sysDash"/>
            <a:miter lim="800000"/>
            <a:tailEnd type="triangle"/>
          </a:ln>
          <a:effectLst/>
        </p:spPr>
      </p:cxn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AD092D2B-465A-4633-A1F5-357CEFF7A0B3}"/>
              </a:ext>
            </a:extLst>
          </p:cNvPr>
          <p:cNvCxnSpPr>
            <a:cxnSpLocks/>
            <a:stCxn id="83" idx="2"/>
          </p:cNvCxnSpPr>
          <p:nvPr/>
        </p:nvCxnSpPr>
        <p:spPr>
          <a:xfrm rot="16200000" flipH="1">
            <a:off x="14526812" y="28891462"/>
            <a:ext cx="365930" cy="4580539"/>
          </a:xfrm>
          <a:prstGeom prst="bentConnector2">
            <a:avLst/>
          </a:prstGeom>
          <a:noFill/>
          <a:ln w="19050" cap="flat" cmpd="sng" algn="ctr">
            <a:solidFill>
              <a:srgbClr val="FF0000"/>
            </a:solidFill>
            <a:prstDash val="sysDash"/>
            <a:miter lim="800000"/>
            <a:tailEnd type="triangle"/>
          </a:ln>
          <a:effectLst/>
        </p:spPr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D3A72390-0C5F-46EB-9551-F22EBA708839}"/>
              </a:ext>
            </a:extLst>
          </p:cNvPr>
          <p:cNvSpPr txBox="1"/>
          <p:nvPr/>
        </p:nvSpPr>
        <p:spPr>
          <a:xfrm>
            <a:off x="13372631" y="30269316"/>
            <a:ext cx="16042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solidFill>
                  <a:prstClr val="black"/>
                </a:solidFill>
                <a:latin typeface="Calibri" panose="020F0502020204030204"/>
              </a:rPr>
              <a:t>generating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solidFill>
                  <a:prstClr val="black"/>
                </a:solidFill>
                <a:latin typeface="Calibri" panose="020F0502020204030204"/>
              </a:rPr>
              <a:t>process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C28A45E-ECC7-4E30-87B1-6178F12FF16C}"/>
              </a:ext>
            </a:extLst>
          </p:cNvPr>
          <p:cNvSpPr txBox="1"/>
          <p:nvPr/>
        </p:nvSpPr>
        <p:spPr>
          <a:xfrm>
            <a:off x="13823703" y="29334354"/>
            <a:ext cx="238956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solidFill>
                  <a:srgbClr val="FF0000"/>
                </a:solidFill>
                <a:latin typeface="Calibri" panose="020F0502020204030204"/>
              </a:rPr>
              <a:t>inference: step 2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56A5D55-ADA7-4456-AA49-950B67E7A17A}"/>
              </a:ext>
            </a:extLst>
          </p:cNvPr>
          <p:cNvSpPr txBox="1"/>
          <p:nvPr/>
        </p:nvSpPr>
        <p:spPr>
          <a:xfrm>
            <a:off x="13773696" y="31329422"/>
            <a:ext cx="238956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solidFill>
                  <a:srgbClr val="FF0000"/>
                </a:solidFill>
                <a:latin typeface="Calibri" panose="020F0502020204030204"/>
              </a:rPr>
              <a:t>inference: step 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2B67436E-1722-413C-A7AA-DE0A8F5AECF8}"/>
                  </a:ext>
                </a:extLst>
              </p:cNvPr>
              <p:cNvSpPr txBox="1"/>
              <p:nvPr/>
            </p:nvSpPr>
            <p:spPr>
              <a:xfrm>
                <a:off x="16490703" y="28446494"/>
                <a:ext cx="3313823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3000" b="0" dirty="0">
                    <a:solidFill>
                      <a:prstClr val="black"/>
                    </a:solidFill>
                  </a:rPr>
                  <a:t>{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00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sz="3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3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sz="3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3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3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3000" b="0" dirty="0">
                    <a:solidFill>
                      <a:prstClr val="black"/>
                    </a:solidFill>
                    <a:latin typeface="Calibri" panose="020F0502020204030204"/>
                  </a:rPr>
                  <a:t>}</a:t>
                </a:r>
              </a:p>
            </p:txBody>
          </p:sp>
        </mc:Choice>
        <mc:Fallback xmlns=""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2B67436E-1722-413C-A7AA-DE0A8F5AEC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90703" y="28446494"/>
                <a:ext cx="3313823" cy="553998"/>
              </a:xfrm>
              <a:prstGeom prst="rect">
                <a:avLst/>
              </a:prstGeom>
              <a:blipFill>
                <a:blip r:embed="rId20"/>
                <a:stretch>
                  <a:fillRect l="-4228" t="-16484" b="-340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9" name="TextBox 98">
            <a:extLst>
              <a:ext uri="{FF2B5EF4-FFF2-40B4-BE49-F238E27FC236}">
                <a16:creationId xmlns:a16="http://schemas.microsoft.com/office/drawing/2014/main" id="{4F13F2B3-5DE0-465C-AF53-37BFC5AF7DC2}"/>
              </a:ext>
            </a:extLst>
          </p:cNvPr>
          <p:cNvSpPr txBox="1"/>
          <p:nvPr/>
        </p:nvSpPr>
        <p:spPr>
          <a:xfrm>
            <a:off x="17706955" y="29166243"/>
            <a:ext cx="238956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solidFill>
                  <a:srgbClr val="FF0000"/>
                </a:solidFill>
                <a:latin typeface="Calibri" panose="020F0502020204030204"/>
              </a:rPr>
              <a:t>inference: step 1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EA324AC2-638A-41DF-8326-2E72428F2F60}"/>
              </a:ext>
            </a:extLst>
          </p:cNvPr>
          <p:cNvCxnSpPr>
            <a:cxnSpLocks/>
          </p:cNvCxnSpPr>
          <p:nvPr/>
        </p:nvCxnSpPr>
        <p:spPr>
          <a:xfrm flipV="1">
            <a:off x="17574320" y="29087893"/>
            <a:ext cx="0" cy="678656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2EF1B038-412A-4014-A59F-2853CF907C4E}"/>
                  </a:ext>
                </a:extLst>
              </p:cNvPr>
              <p:cNvSpPr txBox="1"/>
              <p:nvPr/>
            </p:nvSpPr>
            <p:spPr>
              <a:xfrm>
                <a:off x="19132646" y="28499486"/>
                <a:ext cx="914161" cy="541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fontAlgn="auto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  <m:sup>
                          <m:r>
                            <a:rPr lang="en-US" sz="28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8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800" b="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sz="3000" b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2EF1B038-412A-4014-A59F-2853CF907C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32646" y="28499486"/>
                <a:ext cx="914161" cy="541110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25B11E36-E985-4531-B31B-F2591A187654}"/>
              </a:ext>
            </a:extLst>
          </p:cNvPr>
          <p:cNvCxnSpPr>
            <a:cxnSpLocks/>
          </p:cNvCxnSpPr>
          <p:nvPr/>
        </p:nvCxnSpPr>
        <p:spPr>
          <a:xfrm flipH="1">
            <a:off x="18471903" y="28746275"/>
            <a:ext cx="747658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06" name="Rectangle 105">
            <a:extLst>
              <a:ext uri="{FF2B5EF4-FFF2-40B4-BE49-F238E27FC236}">
                <a16:creationId xmlns:a16="http://schemas.microsoft.com/office/drawing/2014/main" id="{13DEF474-29E5-4A01-ACDC-4F511472071D}"/>
              </a:ext>
            </a:extLst>
          </p:cNvPr>
          <p:cNvSpPr/>
          <p:nvPr/>
        </p:nvSpPr>
        <p:spPr>
          <a:xfrm>
            <a:off x="16490703" y="28347684"/>
            <a:ext cx="3444431" cy="63579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81F2E815-E9E8-467E-838B-0109CE37ECC0}"/>
              </a:ext>
            </a:extLst>
          </p:cNvPr>
          <p:cNvCxnSpPr>
            <a:cxnSpLocks/>
          </p:cNvCxnSpPr>
          <p:nvPr/>
        </p:nvCxnSpPr>
        <p:spPr>
          <a:xfrm>
            <a:off x="17692144" y="29104907"/>
            <a:ext cx="0" cy="661642"/>
          </a:xfrm>
          <a:prstGeom prst="straightConnector1">
            <a:avLst/>
          </a:prstGeom>
          <a:noFill/>
          <a:ln w="19050" cap="flat" cmpd="sng" algn="ctr">
            <a:solidFill>
              <a:srgbClr val="FF0000"/>
            </a:solidFill>
            <a:prstDash val="sysDash"/>
            <a:miter lim="800000"/>
            <a:tailEnd type="triangle"/>
          </a:ln>
          <a:effectLst/>
        </p:spPr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C95D6360-C351-4DE3-801F-38EB4524CFB7}"/>
              </a:ext>
            </a:extLst>
          </p:cNvPr>
          <p:cNvSpPr/>
          <p:nvPr/>
        </p:nvSpPr>
        <p:spPr bwMode="auto">
          <a:xfrm>
            <a:off x="16387629" y="28280560"/>
            <a:ext cx="1983019" cy="779124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37160" tIns="68580" rIns="137160" bIns="685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3762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300" b="1" i="0" u="none" strike="noStrike" cap="none" normalizeH="0" baseline="0">
              <a:ln>
                <a:noFill/>
              </a:ln>
              <a:solidFill>
                <a:srgbClr val="FF9900"/>
              </a:solidFill>
              <a:effectLst/>
              <a:latin typeface="Arial" pitchFamily="34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EE84929-EA90-4ACC-A8A3-B05D25977E04}"/>
              </a:ext>
            </a:extLst>
          </p:cNvPr>
          <p:cNvPicPr>
            <a:picLocks noChangeAspect="1"/>
          </p:cNvPicPr>
          <p:nvPr/>
        </p:nvPicPr>
        <p:blipFill>
          <a:blip r:embed="rId2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6570" y="20081482"/>
            <a:ext cx="5582029" cy="4658217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perceptualpewter|09-2018"/>
</p:tagLst>
</file>

<file path=ppt/theme/theme1.xml><?xml version="1.0" encoding="utf-8"?>
<a:theme xmlns:a="http://schemas.openxmlformats.org/drawingml/2006/main" name="Default Desig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800000"/>
            </a:gs>
            <a:gs pos="50000">
              <a:srgbClr val="800000">
                <a:gamma/>
                <a:tint val="73725"/>
                <a:invGamma/>
              </a:srgbClr>
            </a:gs>
            <a:gs pos="100000">
              <a:srgbClr val="800000"/>
            </a:gs>
          </a:gsLst>
          <a:lin ang="5400000" scaled="1"/>
        </a:gra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137160" tIns="68580" rIns="137160" bIns="68580" numCol="1" anchor="ctr" anchorCtr="0" compatLnSpc="1">
        <a:prstTxWarp prst="textNoShape">
          <a:avLst/>
        </a:prstTxWarp>
      </a:bodyPr>
      <a:lstStyle>
        <a:defPPr marL="0" marR="0" indent="0" algn="ctr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300" b="1" i="0" u="none" strike="noStrike" cap="none" normalizeH="0" baseline="0" smtClean="0">
            <a:ln>
              <a:noFill/>
            </a:ln>
            <a:solidFill>
              <a:srgbClr val="FF9900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800000"/>
            </a:gs>
            <a:gs pos="50000">
              <a:srgbClr val="800000">
                <a:gamma/>
                <a:tint val="73725"/>
                <a:invGamma/>
              </a:srgbClr>
            </a:gs>
            <a:gs pos="100000">
              <a:srgbClr val="800000"/>
            </a:gs>
          </a:gsLst>
          <a:lin ang="5400000" scaled="1"/>
        </a:gra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137160" tIns="68580" rIns="137160" bIns="68580" numCol="1" anchor="ctr" anchorCtr="0" compatLnSpc="1">
        <a:prstTxWarp prst="textNoShape">
          <a:avLst/>
        </a:prstTxWarp>
      </a:bodyPr>
      <a:lstStyle>
        <a:defPPr marL="0" marR="0" indent="0" algn="ctr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300" b="1" i="0" u="none" strike="noStrike" cap="none" normalizeH="0" baseline="0" smtClean="0">
            <a:ln>
              <a:noFill/>
            </a:ln>
            <a:solidFill>
              <a:srgbClr val="FF9900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4862</TotalTime>
  <Words>1179</Words>
  <Application>Microsoft Office PowerPoint</Application>
  <PresentationFormat>Custom</PresentationFormat>
  <Paragraphs>149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Nunito</vt:lpstr>
      <vt:lpstr>Calibri</vt:lpstr>
      <vt:lpstr>Cambria Math</vt:lpstr>
      <vt:lpstr>Open Sans</vt:lpstr>
      <vt:lpstr>Arial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poster example</dc:title>
  <dc:subject>Free Research Poster</dc:subject>
  <dc:creator>Graphicsland/MakeSigns.com</dc:creator>
  <cp:keywords>scientific, research, template, custom, poster, presentation, symposium, printing, PowerPoint, create, design, example, sample, download</cp:keywords>
  <dc:description>These templates are offered for free to help your create a poster ranging from nursing research posters to psychology research posters.</dc:description>
  <cp:lastModifiedBy>wei ganchao</cp:lastModifiedBy>
  <cp:revision>199</cp:revision>
  <dcterms:modified xsi:type="dcterms:W3CDTF">2021-11-03T13:00:53Z</dcterms:modified>
  <cp:category>science research poster</cp:category>
</cp:coreProperties>
</file>

<file path=docProps/thumbnail.jpeg>
</file>